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78" r:id="rId5"/>
    <p:sldId id="259" r:id="rId6"/>
    <p:sldId id="268" r:id="rId7"/>
    <p:sldId id="260" r:id="rId8"/>
    <p:sldId id="269" r:id="rId9"/>
    <p:sldId id="261" r:id="rId10"/>
    <p:sldId id="270" r:id="rId11"/>
    <p:sldId id="262" r:id="rId12"/>
    <p:sldId id="271" r:id="rId13"/>
    <p:sldId id="272" r:id="rId14"/>
    <p:sldId id="273" r:id="rId15"/>
    <p:sldId id="274" r:id="rId16"/>
    <p:sldId id="275" r:id="rId17"/>
    <p:sldId id="265" r:id="rId18"/>
    <p:sldId id="276" r:id="rId19"/>
    <p:sldId id="277" r:id="rId20"/>
    <p:sldId id="266"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lear Sans Regular Bold" panose="020B0604020202020204" charset="0"/>
      <p:regular r:id="rId27"/>
    </p:embeddedFont>
    <p:embeddedFont>
      <p:font typeface="Open Sans" panose="020B0606030504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56" d="100"/>
          <a:sy n="56" d="100"/>
        </p:scale>
        <p:origin x="77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664620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564780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a:t>
            </a:r>
          </a:p>
          <a:p>
            <a:pPr algn="ctr">
              <a:lnSpc>
                <a:spcPts val="11059"/>
              </a:lnSpc>
            </a:pPr>
            <a:r>
              <a:rPr lang="en-US" sz="10533" spc="-105" dirty="0">
                <a:solidFill>
                  <a:srgbClr val="FFFFFF"/>
                </a:solidFill>
                <a:latin typeface="Graphik Regular" panose="020B0503030202060203" pitchFamily="34" charset="0"/>
              </a:rPr>
              <a:t>- Insight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C04C3-3DBD-7928-8CF9-BA1366661E85}"/>
              </a:ext>
            </a:extLst>
          </p:cNvPr>
          <p:cNvSpPr>
            <a:spLocks noGrp="1"/>
          </p:cNvSpPr>
          <p:nvPr>
            <p:ph type="ctrTitle"/>
          </p:nvPr>
        </p:nvSpPr>
        <p:spPr>
          <a:xfrm>
            <a:off x="457200" y="60085"/>
            <a:ext cx="16535400" cy="1470025"/>
          </a:xfrm>
        </p:spPr>
        <p:txBody>
          <a:bodyPr/>
          <a:lstStyle/>
          <a:p>
            <a:r>
              <a:rPr lang="en-GB" dirty="0"/>
              <a:t>Process </a:t>
            </a:r>
          </a:p>
        </p:txBody>
      </p:sp>
      <p:sp>
        <p:nvSpPr>
          <p:cNvPr id="3" name="Subtitle 2">
            <a:extLst>
              <a:ext uri="{FF2B5EF4-FFF2-40B4-BE49-F238E27FC236}">
                <a16:creationId xmlns:a16="http://schemas.microsoft.com/office/drawing/2014/main" id="{BF048335-EBF0-071E-CCAA-E8B2B5D5BC9E}"/>
              </a:ext>
            </a:extLst>
          </p:cNvPr>
          <p:cNvSpPr>
            <a:spLocks noGrp="1"/>
          </p:cNvSpPr>
          <p:nvPr>
            <p:ph type="subTitle" idx="1"/>
          </p:nvPr>
        </p:nvSpPr>
        <p:spPr>
          <a:xfrm>
            <a:off x="457200" y="1866900"/>
            <a:ext cx="16916400" cy="8077200"/>
          </a:xfrm>
        </p:spPr>
        <p:txBody>
          <a:bodyPr/>
          <a:lstStyle/>
          <a:p>
            <a:endParaRPr lang="en-GB" dirty="0"/>
          </a:p>
          <a:p>
            <a:r>
              <a:rPr lang="en-GB" b="0" i="0" dirty="0">
                <a:solidFill>
                  <a:srgbClr val="000000"/>
                </a:solidFill>
                <a:effectLst/>
                <a:latin typeface="Open Sans" panose="020B0606030504020204" pitchFamily="34" charset="0"/>
              </a:rPr>
              <a:t> Analysis of sample data sets with visualizations to understand the popularity of different content categories. So, the following process are helps us to find the popularity content </a:t>
            </a:r>
          </a:p>
          <a:p>
            <a:pPr marL="457200" indent="-457200">
              <a:buFontTx/>
              <a:buChar char="-"/>
            </a:pPr>
            <a:r>
              <a:rPr lang="en-GB" dirty="0">
                <a:solidFill>
                  <a:srgbClr val="000000"/>
                </a:solidFill>
                <a:latin typeface="Open Sans" panose="020B0606030504020204" pitchFamily="34" charset="0"/>
              </a:rPr>
              <a:t>Data Gathering ( includes  Content, Relations, Relations Table)</a:t>
            </a:r>
          </a:p>
          <a:p>
            <a:pPr marL="457200" indent="-457200">
              <a:buFontTx/>
              <a:buChar char="-"/>
            </a:pPr>
            <a:endParaRPr lang="en-GB" dirty="0">
              <a:solidFill>
                <a:srgbClr val="000000"/>
              </a:solidFill>
              <a:latin typeface="Open Sans" panose="020B0606030504020204" pitchFamily="34" charset="0"/>
            </a:endParaRPr>
          </a:p>
          <a:p>
            <a:pPr marL="457200" indent="-457200">
              <a:buFontTx/>
              <a:buChar char="-"/>
            </a:pPr>
            <a:r>
              <a:rPr lang="en-GB" dirty="0">
                <a:solidFill>
                  <a:srgbClr val="000000"/>
                </a:solidFill>
                <a:latin typeface="Open Sans" panose="020B0606030504020204" pitchFamily="34" charset="0"/>
              </a:rPr>
              <a:t>Data Cleaning (</a:t>
            </a:r>
            <a:r>
              <a:rPr lang="en-GB" i="0" dirty="0">
                <a:solidFill>
                  <a:srgbClr val="202124"/>
                </a:solidFill>
                <a:effectLst/>
              </a:rPr>
              <a:t>accuracy, completeness, reliability, relevance, and timeliness)</a:t>
            </a:r>
          </a:p>
          <a:p>
            <a:pPr marL="457200" indent="-457200">
              <a:buFontTx/>
              <a:buChar char="-"/>
            </a:pPr>
            <a:endParaRPr lang="en-GB" i="0" dirty="0">
              <a:solidFill>
                <a:srgbClr val="202124"/>
              </a:solidFill>
              <a:effectLst/>
            </a:endParaRPr>
          </a:p>
          <a:p>
            <a:pPr marL="457200" indent="-457200">
              <a:buFontTx/>
              <a:buChar char="-"/>
            </a:pPr>
            <a:r>
              <a:rPr lang="en-GB" i="0" dirty="0">
                <a:solidFill>
                  <a:srgbClr val="000000"/>
                </a:solidFill>
                <a:effectLst/>
              </a:rPr>
              <a:t>Data Modelling ( connecting three data using relevant feature) </a:t>
            </a:r>
          </a:p>
          <a:p>
            <a:pPr marL="457200" indent="-457200">
              <a:buFontTx/>
              <a:buChar char="-"/>
            </a:pPr>
            <a:endParaRPr lang="en-GB" i="0" dirty="0">
              <a:solidFill>
                <a:srgbClr val="000000"/>
              </a:solidFill>
              <a:effectLst/>
            </a:endParaRPr>
          </a:p>
          <a:p>
            <a:r>
              <a:rPr lang="en-GB" i="0" dirty="0">
                <a:solidFill>
                  <a:srgbClr val="000000"/>
                </a:solidFill>
                <a:effectLst/>
              </a:rPr>
              <a:t>-Data Visualization (in Power BI) </a:t>
            </a:r>
          </a:p>
          <a:p>
            <a:endParaRPr lang="en-GB" i="0" dirty="0">
              <a:solidFill>
                <a:srgbClr val="000000"/>
              </a:solidFill>
              <a:effectLst/>
            </a:endParaRPr>
          </a:p>
          <a:p>
            <a:r>
              <a:rPr lang="en-GB" i="0" dirty="0">
                <a:solidFill>
                  <a:srgbClr val="000000"/>
                </a:solidFill>
                <a:effectLst/>
              </a:rPr>
              <a:t>- Interpretation </a:t>
            </a:r>
          </a:p>
          <a:p>
            <a:endParaRPr lang="en-GB" i="0" dirty="0">
              <a:solidFill>
                <a:srgbClr val="000000"/>
              </a:solidFill>
              <a:effectLst/>
            </a:endParaRPr>
          </a:p>
          <a:p>
            <a:endParaRPr lang="en-GB" i="0" dirty="0">
              <a:solidFill>
                <a:srgbClr val="000000"/>
              </a:solidFill>
              <a:effectLst/>
            </a:endParaRPr>
          </a:p>
          <a:p>
            <a:endParaRPr lang="en-GB" i="0" dirty="0">
              <a:solidFill>
                <a:srgbClr val="202124"/>
              </a:solidFill>
              <a:effectLst/>
            </a:endParaRPr>
          </a:p>
        </p:txBody>
      </p:sp>
    </p:spTree>
    <p:extLst>
      <p:ext uri="{BB962C8B-B14F-4D97-AF65-F5344CB8AC3E}">
        <p14:creationId xmlns:p14="http://schemas.microsoft.com/office/powerpoint/2010/main" val="2190257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7DAA-7301-8200-37BB-E6A61DD79E5F}"/>
              </a:ext>
            </a:extLst>
          </p:cNvPr>
          <p:cNvSpPr>
            <a:spLocks noGrp="1"/>
          </p:cNvSpPr>
          <p:nvPr>
            <p:ph type="ctrTitle"/>
          </p:nvPr>
        </p:nvSpPr>
        <p:spPr>
          <a:xfrm>
            <a:off x="0" y="7908"/>
            <a:ext cx="17983200" cy="1470025"/>
          </a:xfrm>
        </p:spPr>
        <p:txBody>
          <a:bodyPr/>
          <a:lstStyle/>
          <a:p>
            <a:r>
              <a:rPr lang="en-GB" dirty="0"/>
              <a:t>Key Findings </a:t>
            </a:r>
          </a:p>
        </p:txBody>
      </p:sp>
      <p:sp>
        <p:nvSpPr>
          <p:cNvPr id="3" name="Subtitle 2">
            <a:extLst>
              <a:ext uri="{FF2B5EF4-FFF2-40B4-BE49-F238E27FC236}">
                <a16:creationId xmlns:a16="http://schemas.microsoft.com/office/drawing/2014/main" id="{9277A0AC-FE94-B6FA-4879-F1919928ADD8}"/>
              </a:ext>
            </a:extLst>
          </p:cNvPr>
          <p:cNvSpPr>
            <a:spLocks noGrp="1"/>
          </p:cNvSpPr>
          <p:nvPr>
            <p:ph type="subTitle" idx="1"/>
          </p:nvPr>
        </p:nvSpPr>
        <p:spPr>
          <a:xfrm>
            <a:off x="381000" y="1714500"/>
            <a:ext cx="17754600" cy="8305800"/>
          </a:xfrm>
        </p:spPr>
        <p:txBody>
          <a:bodyPr/>
          <a:lstStyle/>
          <a:p>
            <a:r>
              <a:rPr lang="en-GB" dirty="0"/>
              <a:t> </a:t>
            </a:r>
            <a:r>
              <a:rPr lang="en-GB" b="0" i="0" dirty="0">
                <a:solidFill>
                  <a:srgbClr val="000000"/>
                </a:solidFill>
                <a:effectLst/>
                <a:latin typeface="Open Sans" panose="020B0606030504020204" pitchFamily="34" charset="0"/>
              </a:rPr>
              <a:t>What is the top 5 categories by popularity ? </a:t>
            </a:r>
          </a:p>
          <a:p>
            <a:endParaRPr lang="en-GB" dirty="0"/>
          </a:p>
        </p:txBody>
      </p:sp>
      <p:pic>
        <p:nvPicPr>
          <p:cNvPr id="5" name="Picture 4">
            <a:extLst>
              <a:ext uri="{FF2B5EF4-FFF2-40B4-BE49-F238E27FC236}">
                <a16:creationId xmlns:a16="http://schemas.microsoft.com/office/drawing/2014/main" id="{50C8987F-C51E-A286-14D4-EBEA03A0B91B}"/>
              </a:ext>
            </a:extLst>
          </p:cNvPr>
          <p:cNvPicPr>
            <a:picLocks noChangeAspect="1"/>
          </p:cNvPicPr>
          <p:nvPr/>
        </p:nvPicPr>
        <p:blipFill>
          <a:blip r:embed="rId2"/>
          <a:stretch>
            <a:fillRect/>
          </a:stretch>
        </p:blipFill>
        <p:spPr>
          <a:xfrm>
            <a:off x="4343400" y="2781300"/>
            <a:ext cx="10287000" cy="5257800"/>
          </a:xfrm>
          <a:prstGeom prst="rect">
            <a:avLst/>
          </a:prstGeom>
        </p:spPr>
      </p:pic>
    </p:spTree>
    <p:extLst>
      <p:ext uri="{BB962C8B-B14F-4D97-AF65-F5344CB8AC3E}">
        <p14:creationId xmlns:p14="http://schemas.microsoft.com/office/powerpoint/2010/main" val="3047184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38B3-02C6-6DDC-6BF2-C9A38D4185FD}"/>
              </a:ext>
            </a:extLst>
          </p:cNvPr>
          <p:cNvSpPr>
            <a:spLocks noGrp="1"/>
          </p:cNvSpPr>
          <p:nvPr>
            <p:ph type="ctrTitle"/>
          </p:nvPr>
        </p:nvSpPr>
        <p:spPr>
          <a:xfrm>
            <a:off x="304800" y="190500"/>
            <a:ext cx="17449800" cy="1470025"/>
          </a:xfrm>
        </p:spPr>
        <p:txBody>
          <a:bodyPr/>
          <a:lstStyle/>
          <a:p>
            <a:r>
              <a:rPr lang="en-GB" dirty="0"/>
              <a:t>Key Finding </a:t>
            </a:r>
          </a:p>
        </p:txBody>
      </p:sp>
      <p:sp>
        <p:nvSpPr>
          <p:cNvPr id="3" name="Subtitle 2">
            <a:extLst>
              <a:ext uri="{FF2B5EF4-FFF2-40B4-BE49-F238E27FC236}">
                <a16:creationId xmlns:a16="http://schemas.microsoft.com/office/drawing/2014/main" id="{2BFA8D58-794A-41AA-0361-0DF709D9D05A}"/>
              </a:ext>
            </a:extLst>
          </p:cNvPr>
          <p:cNvSpPr>
            <a:spLocks noGrp="1"/>
          </p:cNvSpPr>
          <p:nvPr>
            <p:ph type="subTitle" idx="1"/>
          </p:nvPr>
        </p:nvSpPr>
        <p:spPr>
          <a:xfrm>
            <a:off x="304800" y="2019300"/>
            <a:ext cx="17449800" cy="7924800"/>
          </a:xfrm>
        </p:spPr>
        <p:txBody>
          <a:bodyPr/>
          <a:lstStyle/>
          <a:p>
            <a:r>
              <a:rPr lang="en-GB" b="0" i="0" dirty="0">
                <a:solidFill>
                  <a:srgbClr val="000000"/>
                </a:solidFill>
                <a:effectLst/>
              </a:rPr>
              <a:t>What is the top 5 categories by Content Types? </a:t>
            </a:r>
            <a:endParaRPr lang="en-GB" dirty="0"/>
          </a:p>
        </p:txBody>
      </p:sp>
      <p:pic>
        <p:nvPicPr>
          <p:cNvPr id="7" name="Picture 6">
            <a:extLst>
              <a:ext uri="{FF2B5EF4-FFF2-40B4-BE49-F238E27FC236}">
                <a16:creationId xmlns:a16="http://schemas.microsoft.com/office/drawing/2014/main" id="{130226A2-45D1-C9CF-B4E1-933143B2FC86}"/>
              </a:ext>
            </a:extLst>
          </p:cNvPr>
          <p:cNvPicPr>
            <a:picLocks noChangeAspect="1"/>
          </p:cNvPicPr>
          <p:nvPr/>
        </p:nvPicPr>
        <p:blipFill>
          <a:blip r:embed="rId2"/>
          <a:stretch>
            <a:fillRect/>
          </a:stretch>
        </p:blipFill>
        <p:spPr>
          <a:xfrm>
            <a:off x="5105400" y="3124200"/>
            <a:ext cx="8458200" cy="5715000"/>
          </a:xfrm>
          <a:prstGeom prst="rect">
            <a:avLst/>
          </a:prstGeom>
        </p:spPr>
      </p:pic>
    </p:spTree>
    <p:extLst>
      <p:ext uri="{BB962C8B-B14F-4D97-AF65-F5344CB8AC3E}">
        <p14:creationId xmlns:p14="http://schemas.microsoft.com/office/powerpoint/2010/main" val="1306887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C037-C082-2B3D-0C9C-9D2F9EF94E6F}"/>
              </a:ext>
            </a:extLst>
          </p:cNvPr>
          <p:cNvSpPr>
            <a:spLocks noGrp="1"/>
          </p:cNvSpPr>
          <p:nvPr>
            <p:ph type="ctrTitle"/>
          </p:nvPr>
        </p:nvSpPr>
        <p:spPr>
          <a:xfrm>
            <a:off x="457200" y="25580"/>
            <a:ext cx="17297399" cy="1470025"/>
          </a:xfrm>
        </p:spPr>
        <p:txBody>
          <a:bodyPr/>
          <a:lstStyle/>
          <a:p>
            <a:endParaRPr lang="en-GB"/>
          </a:p>
        </p:txBody>
      </p:sp>
      <p:sp>
        <p:nvSpPr>
          <p:cNvPr id="3" name="Subtitle 2">
            <a:extLst>
              <a:ext uri="{FF2B5EF4-FFF2-40B4-BE49-F238E27FC236}">
                <a16:creationId xmlns:a16="http://schemas.microsoft.com/office/drawing/2014/main" id="{16BF0D1D-6A49-13DF-8A8A-29DA82F712D1}"/>
              </a:ext>
            </a:extLst>
          </p:cNvPr>
          <p:cNvSpPr>
            <a:spLocks noGrp="1"/>
          </p:cNvSpPr>
          <p:nvPr>
            <p:ph type="subTitle" idx="1"/>
          </p:nvPr>
        </p:nvSpPr>
        <p:spPr>
          <a:xfrm>
            <a:off x="1219199" y="1708748"/>
            <a:ext cx="16535399" cy="7778151"/>
          </a:xfrm>
        </p:spPr>
        <p:txBody>
          <a:bodyPr/>
          <a:lstStyle/>
          <a:p>
            <a:r>
              <a:rPr lang="en-GB" dirty="0"/>
              <a:t> </a:t>
            </a:r>
            <a:r>
              <a:rPr lang="en-GB" b="0" i="0" dirty="0">
                <a:solidFill>
                  <a:srgbClr val="000000"/>
                </a:solidFill>
                <a:effectLst/>
                <a:latin typeface="Open Sans" panose="020B0606030504020204" pitchFamily="34" charset="0"/>
              </a:rPr>
              <a:t>What is the Highest Reaction Types by popularity score ? </a:t>
            </a:r>
          </a:p>
          <a:p>
            <a:endParaRPr lang="en-GB" dirty="0"/>
          </a:p>
        </p:txBody>
      </p:sp>
      <p:pic>
        <p:nvPicPr>
          <p:cNvPr id="5" name="Picture 4">
            <a:extLst>
              <a:ext uri="{FF2B5EF4-FFF2-40B4-BE49-F238E27FC236}">
                <a16:creationId xmlns:a16="http://schemas.microsoft.com/office/drawing/2014/main" id="{E193558E-7EAC-FF66-5850-F72870D7918E}"/>
              </a:ext>
            </a:extLst>
          </p:cNvPr>
          <p:cNvPicPr>
            <a:picLocks noChangeAspect="1"/>
          </p:cNvPicPr>
          <p:nvPr/>
        </p:nvPicPr>
        <p:blipFill>
          <a:blip r:embed="rId2"/>
          <a:stretch>
            <a:fillRect/>
          </a:stretch>
        </p:blipFill>
        <p:spPr>
          <a:xfrm>
            <a:off x="4876798" y="2843301"/>
            <a:ext cx="9220200" cy="5509044"/>
          </a:xfrm>
          <a:prstGeom prst="rect">
            <a:avLst/>
          </a:prstGeom>
        </p:spPr>
      </p:pic>
    </p:spTree>
    <p:extLst>
      <p:ext uri="{BB962C8B-B14F-4D97-AF65-F5344CB8AC3E}">
        <p14:creationId xmlns:p14="http://schemas.microsoft.com/office/powerpoint/2010/main" val="123627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F308-B23D-2BC4-39E1-38F9ABF73083}"/>
              </a:ext>
            </a:extLst>
          </p:cNvPr>
          <p:cNvSpPr>
            <a:spLocks noGrp="1"/>
          </p:cNvSpPr>
          <p:nvPr>
            <p:ph type="title"/>
          </p:nvPr>
        </p:nvSpPr>
        <p:spPr>
          <a:xfrm>
            <a:off x="457200" y="274638"/>
            <a:ext cx="17830800" cy="1143000"/>
          </a:xfrm>
        </p:spPr>
        <p:txBody>
          <a:bodyPr/>
          <a:lstStyle/>
          <a:p>
            <a:r>
              <a:rPr lang="en-GB" dirty="0"/>
              <a:t>Key Finding </a:t>
            </a:r>
          </a:p>
        </p:txBody>
      </p:sp>
      <p:pic>
        <p:nvPicPr>
          <p:cNvPr id="5" name="Content Placeholder 4">
            <a:extLst>
              <a:ext uri="{FF2B5EF4-FFF2-40B4-BE49-F238E27FC236}">
                <a16:creationId xmlns:a16="http://schemas.microsoft.com/office/drawing/2014/main" id="{FDB4D3FA-EF4F-8AFD-F126-7B5C20B670CC}"/>
              </a:ext>
            </a:extLst>
          </p:cNvPr>
          <p:cNvPicPr>
            <a:picLocks noGrp="1" noChangeAspect="1"/>
          </p:cNvPicPr>
          <p:nvPr>
            <p:ph idx="1"/>
          </p:nvPr>
        </p:nvPicPr>
        <p:blipFill>
          <a:blip r:embed="rId3"/>
          <a:stretch>
            <a:fillRect/>
          </a:stretch>
        </p:blipFill>
        <p:spPr>
          <a:xfrm>
            <a:off x="3695700" y="4291542"/>
            <a:ext cx="10896600" cy="5290344"/>
          </a:xfrm>
        </p:spPr>
      </p:pic>
      <p:sp>
        <p:nvSpPr>
          <p:cNvPr id="7" name="TextBox 6">
            <a:extLst>
              <a:ext uri="{FF2B5EF4-FFF2-40B4-BE49-F238E27FC236}">
                <a16:creationId xmlns:a16="http://schemas.microsoft.com/office/drawing/2014/main" id="{81E573F0-6DF1-00F0-0B14-BA8341AF4FDA}"/>
              </a:ext>
            </a:extLst>
          </p:cNvPr>
          <p:cNvSpPr txBox="1"/>
          <p:nvPr/>
        </p:nvSpPr>
        <p:spPr>
          <a:xfrm>
            <a:off x="4800600" y="2095500"/>
            <a:ext cx="9144000" cy="400110"/>
          </a:xfrm>
          <a:prstGeom prst="rect">
            <a:avLst/>
          </a:prstGeom>
          <a:noFill/>
        </p:spPr>
        <p:txBody>
          <a:bodyPr wrap="square">
            <a:spAutoFit/>
          </a:bodyPr>
          <a:lstStyle/>
          <a:p>
            <a:r>
              <a:rPr lang="en-GB" sz="2000" dirty="0">
                <a:solidFill>
                  <a:srgbClr val="000000"/>
                </a:solidFill>
              </a:rPr>
              <a:t>Top 5 Categories By Month</a:t>
            </a:r>
            <a:r>
              <a:rPr lang="en-GB" sz="2000" b="0" i="0" dirty="0">
                <a:solidFill>
                  <a:srgbClr val="000000"/>
                </a:solidFill>
                <a:effectLst/>
              </a:rPr>
              <a:t>? </a:t>
            </a:r>
          </a:p>
        </p:txBody>
      </p:sp>
    </p:spTree>
    <p:extLst>
      <p:ext uri="{BB962C8B-B14F-4D97-AF65-F5344CB8AC3E}">
        <p14:creationId xmlns:p14="http://schemas.microsoft.com/office/powerpoint/2010/main" val="3136699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2F9CF-F9E6-7089-3F8A-80B02D3DF445}"/>
              </a:ext>
            </a:extLst>
          </p:cNvPr>
          <p:cNvPicPr>
            <a:picLocks noChangeAspect="1"/>
          </p:cNvPicPr>
          <p:nvPr/>
        </p:nvPicPr>
        <p:blipFill>
          <a:blip r:embed="rId2"/>
          <a:stretch>
            <a:fillRect/>
          </a:stretch>
        </p:blipFill>
        <p:spPr>
          <a:xfrm>
            <a:off x="381000" y="0"/>
            <a:ext cx="17678400" cy="10096500"/>
          </a:xfrm>
          <a:prstGeom prst="rect">
            <a:avLst/>
          </a:prstGeom>
        </p:spPr>
      </p:pic>
    </p:spTree>
    <p:extLst>
      <p:ext uri="{BB962C8B-B14F-4D97-AF65-F5344CB8AC3E}">
        <p14:creationId xmlns:p14="http://schemas.microsoft.com/office/powerpoint/2010/main" val="2867288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92CF-12E3-6776-6287-EE8396FAE53C}"/>
              </a:ext>
            </a:extLst>
          </p:cNvPr>
          <p:cNvSpPr>
            <a:spLocks noGrp="1"/>
          </p:cNvSpPr>
          <p:nvPr>
            <p:ph type="ctrTitle"/>
          </p:nvPr>
        </p:nvSpPr>
        <p:spPr>
          <a:xfrm>
            <a:off x="152400" y="0"/>
            <a:ext cx="17602200" cy="1470025"/>
          </a:xfrm>
        </p:spPr>
        <p:txBody>
          <a:bodyPr/>
          <a:lstStyle/>
          <a:p>
            <a:r>
              <a:rPr lang="en-GB" dirty="0"/>
              <a:t>Summary</a:t>
            </a:r>
          </a:p>
        </p:txBody>
      </p:sp>
      <p:sp>
        <p:nvSpPr>
          <p:cNvPr id="3" name="Subtitle 2">
            <a:extLst>
              <a:ext uri="{FF2B5EF4-FFF2-40B4-BE49-F238E27FC236}">
                <a16:creationId xmlns:a16="http://schemas.microsoft.com/office/drawing/2014/main" id="{093B566D-B783-2C51-1064-9FA1FA9DF8EF}"/>
              </a:ext>
            </a:extLst>
          </p:cNvPr>
          <p:cNvSpPr>
            <a:spLocks noGrp="1"/>
          </p:cNvSpPr>
          <p:nvPr>
            <p:ph type="subTitle" idx="1"/>
          </p:nvPr>
        </p:nvSpPr>
        <p:spPr>
          <a:xfrm>
            <a:off x="152400" y="1104900"/>
            <a:ext cx="17983200" cy="8839200"/>
          </a:xfrm>
        </p:spPr>
        <p:txBody>
          <a:bodyPr/>
          <a:lstStyle/>
          <a:p>
            <a:pPr marL="514350" indent="-514350">
              <a:buAutoNum type="arabicParenR"/>
            </a:pPr>
            <a:r>
              <a:rPr lang="en-GB" b="0" i="0" dirty="0">
                <a:solidFill>
                  <a:srgbClr val="000000"/>
                </a:solidFill>
                <a:effectLst/>
                <a:latin typeface="Open Sans" panose="020B0606030504020204" pitchFamily="34" charset="0"/>
              </a:rPr>
              <a:t>The top 5 categories by largest popularity is Technology, animals, travel followed by science and culture. </a:t>
            </a:r>
            <a:r>
              <a:rPr lang="en-GB" dirty="0">
                <a:solidFill>
                  <a:srgbClr val="000000"/>
                </a:solidFill>
                <a:latin typeface="Open Sans" panose="020B0606030504020204" pitchFamily="34" charset="0"/>
              </a:rPr>
              <a:t>The popularity score of technology and animals is 128k each and Travel popularity score is 126k. The science and culture popularity score is 122k and 121k respectively.</a:t>
            </a:r>
          </a:p>
          <a:p>
            <a:pPr marL="514350" indent="-514350">
              <a:buAutoNum type="arabicParenR" startAt="2"/>
            </a:pPr>
            <a:r>
              <a:rPr lang="en-GB" dirty="0">
                <a:solidFill>
                  <a:srgbClr val="000000"/>
                </a:solidFill>
                <a:latin typeface="Open Sans" panose="020B0606030504020204" pitchFamily="34" charset="0"/>
              </a:rPr>
              <a:t>Top 5 categories by content types – content type video has a popularity score of 45k in Travel. Content type photo has a popularity score of 41k in  animals. 39k gif in technology. Finally, 39k audio in technology. Overall, in technology, audio and gif are highest score. And, travel, photo and video is highest.</a:t>
            </a:r>
          </a:p>
          <a:p>
            <a:r>
              <a:rPr lang="en-GB" dirty="0">
                <a:solidFill>
                  <a:srgbClr val="000000"/>
                </a:solidFill>
                <a:latin typeface="Open Sans" panose="020B0606030504020204" pitchFamily="34" charset="0"/>
              </a:rPr>
              <a:t>3) Top 5 reaction types – adore, super love, cherish are highest followed by want, heart and love.</a:t>
            </a:r>
          </a:p>
          <a:p>
            <a:r>
              <a:rPr lang="en-GB" dirty="0">
                <a:solidFill>
                  <a:srgbClr val="000000"/>
                </a:solidFill>
                <a:latin typeface="Open Sans" panose="020B0606030504020204" pitchFamily="34" charset="0"/>
              </a:rPr>
              <a:t>4) Top 5 categories by month- Technology has highest score in September and January, and lowest in the month between February.</a:t>
            </a:r>
          </a:p>
          <a:p>
            <a:r>
              <a:rPr lang="en-GB" dirty="0">
                <a:solidFill>
                  <a:srgbClr val="000000"/>
                </a:solidFill>
                <a:latin typeface="Open Sans" panose="020B0606030504020204" pitchFamily="34" charset="0"/>
              </a:rPr>
              <a:t>Travel has highest score in may and lowest in July.  </a:t>
            </a:r>
          </a:p>
          <a:p>
            <a:r>
              <a:rPr lang="en-GB" dirty="0">
                <a:solidFill>
                  <a:srgbClr val="000000"/>
                </a:solidFill>
                <a:latin typeface="Open Sans" panose="020B0606030504020204" pitchFamily="34" charset="0"/>
              </a:rPr>
              <a:t>Culture has lowest score in between September to October and highest in July </a:t>
            </a:r>
          </a:p>
          <a:p>
            <a:r>
              <a:rPr lang="en-GB" dirty="0">
                <a:solidFill>
                  <a:srgbClr val="FF0000"/>
                </a:solidFill>
                <a:latin typeface="Open Sans" panose="020B0606030504020204" pitchFamily="34" charset="0"/>
              </a:rPr>
              <a:t>Note</a:t>
            </a:r>
            <a:r>
              <a:rPr lang="en-GB" dirty="0">
                <a:solidFill>
                  <a:srgbClr val="000000"/>
                </a:solidFill>
                <a:latin typeface="Open Sans" panose="020B0606030504020204" pitchFamily="34" charset="0"/>
              </a:rPr>
              <a:t>: travel is lowest in July </a:t>
            </a:r>
          </a:p>
          <a:p>
            <a:r>
              <a:rPr lang="en-GB" dirty="0">
                <a:solidFill>
                  <a:srgbClr val="000000"/>
                </a:solidFill>
                <a:latin typeface="Open Sans" panose="020B0606030504020204" pitchFamily="34" charset="0"/>
              </a:rPr>
              <a:t>Culture has lowest in September and highest in January </a:t>
            </a:r>
          </a:p>
          <a:p>
            <a:endParaRPr lang="en-GB" dirty="0">
              <a:solidFill>
                <a:srgbClr val="000000"/>
              </a:solidFill>
              <a:latin typeface="Open Sans" panose="020B0606030504020204" pitchFamily="34" charset="0"/>
            </a:endParaRPr>
          </a:p>
          <a:p>
            <a:endParaRPr lang="en-GB" dirty="0"/>
          </a:p>
        </p:txBody>
      </p:sp>
    </p:spTree>
    <p:extLst>
      <p:ext uri="{BB962C8B-B14F-4D97-AF65-F5344CB8AC3E}">
        <p14:creationId xmlns:p14="http://schemas.microsoft.com/office/powerpoint/2010/main" val="567032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421A-A4C6-09DC-7E85-7CD3A1DA18EA}"/>
              </a:ext>
            </a:extLst>
          </p:cNvPr>
          <p:cNvSpPr>
            <a:spLocks noGrp="1"/>
          </p:cNvSpPr>
          <p:nvPr>
            <p:ph type="ctrTitle"/>
          </p:nvPr>
        </p:nvSpPr>
        <p:spPr>
          <a:xfrm>
            <a:off x="609600" y="0"/>
            <a:ext cx="16764000" cy="1470025"/>
          </a:xfrm>
        </p:spPr>
        <p:txBody>
          <a:bodyPr/>
          <a:lstStyle/>
          <a:p>
            <a:r>
              <a:rPr lang="en-GB" dirty="0"/>
              <a:t>Summary </a:t>
            </a:r>
          </a:p>
        </p:txBody>
      </p:sp>
      <p:sp>
        <p:nvSpPr>
          <p:cNvPr id="3" name="Subtitle 2">
            <a:extLst>
              <a:ext uri="{FF2B5EF4-FFF2-40B4-BE49-F238E27FC236}">
                <a16:creationId xmlns:a16="http://schemas.microsoft.com/office/drawing/2014/main" id="{FD775AB3-91A2-C98C-FDBC-8D473BE7BAB5}"/>
              </a:ext>
            </a:extLst>
          </p:cNvPr>
          <p:cNvSpPr>
            <a:spLocks noGrp="1"/>
          </p:cNvSpPr>
          <p:nvPr>
            <p:ph type="subTitle" idx="1"/>
          </p:nvPr>
        </p:nvSpPr>
        <p:spPr>
          <a:xfrm>
            <a:off x="228600" y="1790700"/>
            <a:ext cx="17678400" cy="8305800"/>
          </a:xfrm>
        </p:spPr>
        <p:txBody>
          <a:bodyPr/>
          <a:lstStyle/>
          <a:p>
            <a:r>
              <a:rPr lang="en-GB" dirty="0">
                <a:solidFill>
                  <a:srgbClr val="000000"/>
                </a:solidFill>
                <a:latin typeface="Open Sans" panose="020B0606030504020204" pitchFamily="34" charset="0"/>
              </a:rPr>
              <a:t>5) Percentage of content type – four content type( Video, photo, gif, audio)  score is equally distributed</a:t>
            </a:r>
          </a:p>
          <a:p>
            <a:r>
              <a:rPr lang="en-GB" dirty="0">
                <a:solidFill>
                  <a:srgbClr val="000000"/>
                </a:solidFill>
                <a:latin typeface="Open Sans" panose="020B0606030504020204" pitchFamily="34" charset="0"/>
              </a:rPr>
              <a:t>6) Positive sentiment is occurred more often.  </a:t>
            </a:r>
          </a:p>
        </p:txBody>
      </p:sp>
    </p:spTree>
    <p:extLst>
      <p:ext uri="{BB962C8B-B14F-4D97-AF65-F5344CB8AC3E}">
        <p14:creationId xmlns:p14="http://schemas.microsoft.com/office/powerpoint/2010/main" val="691125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571500"/>
            <a:ext cx="8686383" cy="5541146"/>
            <a:chOff x="0" y="0"/>
            <a:chExt cx="11581844" cy="356727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17253" y="1115290"/>
              <a:ext cx="11564591" cy="2451985"/>
            </a:xfrm>
            <a:prstGeom prst="rect">
              <a:avLst/>
            </a:prstGeom>
          </p:spPr>
          <p:txBody>
            <a:bodyPr lIns="0" tIns="0" rIns="0" bIns="0" rtlCol="0" anchor="t">
              <a:spAutoFit/>
            </a:bodyPr>
            <a:lstStyle/>
            <a:p>
              <a:pPr>
                <a:lnSpc>
                  <a:spcPts val="2660"/>
                </a:lnSpc>
              </a:pPr>
              <a:r>
                <a:rPr lang="en-US" sz="3600" spc="-19" dirty="0">
                  <a:solidFill>
                    <a:srgbClr val="000000"/>
                  </a:solidFill>
                  <a:latin typeface="Arial" panose="020B0604020202020204" pitchFamily="34" charset="0"/>
                  <a:cs typeface="Arial" panose="020B0604020202020204" pitchFamily="34" charset="0"/>
                </a:rPr>
                <a:t>Project recap</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Problem</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The Analytics team</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Process</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Insights</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762000" y="8763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29DA-C5D0-EAAF-49C0-49B0429E853A}"/>
              </a:ext>
            </a:extLst>
          </p:cNvPr>
          <p:cNvSpPr>
            <a:spLocks noGrp="1"/>
          </p:cNvSpPr>
          <p:nvPr>
            <p:ph type="ctrTitle"/>
          </p:nvPr>
        </p:nvSpPr>
        <p:spPr>
          <a:xfrm>
            <a:off x="3581400" y="42833"/>
            <a:ext cx="7772400" cy="909667"/>
          </a:xfrm>
        </p:spPr>
        <p:txBody>
          <a:bodyPr/>
          <a:lstStyle/>
          <a:p>
            <a:r>
              <a:rPr lang="en-GB" dirty="0"/>
              <a:t>Project Recap</a:t>
            </a:r>
          </a:p>
        </p:txBody>
      </p:sp>
      <p:sp>
        <p:nvSpPr>
          <p:cNvPr id="3" name="Subtitle 2">
            <a:extLst>
              <a:ext uri="{FF2B5EF4-FFF2-40B4-BE49-F238E27FC236}">
                <a16:creationId xmlns:a16="http://schemas.microsoft.com/office/drawing/2014/main" id="{0A9A85A6-1DAE-3123-4CA3-6F6A3ACF4DF7}"/>
              </a:ext>
            </a:extLst>
          </p:cNvPr>
          <p:cNvSpPr>
            <a:spLocks noGrp="1"/>
          </p:cNvSpPr>
          <p:nvPr>
            <p:ph type="subTitle" idx="1"/>
          </p:nvPr>
        </p:nvSpPr>
        <p:spPr>
          <a:xfrm>
            <a:off x="381000" y="1257300"/>
            <a:ext cx="17602200" cy="8763000"/>
          </a:xfrm>
        </p:spPr>
        <p:txBody>
          <a:bodyPr/>
          <a:lstStyle/>
          <a:p>
            <a:r>
              <a:rPr lang="en-GB" dirty="0">
                <a:solidFill>
                  <a:srgbClr val="3F3F3F"/>
                </a:solidFill>
              </a:rPr>
              <a:t>T</a:t>
            </a:r>
            <a:r>
              <a:rPr lang="en-GB" b="0" i="0" dirty="0">
                <a:solidFill>
                  <a:srgbClr val="3F3F3F"/>
                </a:solidFill>
                <a:effectLst/>
              </a:rPr>
              <a:t>he Social Buzz who is the social media content creator company stated that scale was a big problem of theirs and they are struggling to manage the scale with the resources that they currently have. The brief said that the client is looking for help with the management of their journey into such a large scale.</a:t>
            </a:r>
          </a:p>
          <a:p>
            <a:endParaRPr lang="en-GB" dirty="0">
              <a:solidFill>
                <a:srgbClr val="3F3F3F"/>
              </a:solidFill>
            </a:endParaRPr>
          </a:p>
          <a:p>
            <a:r>
              <a:rPr lang="en-GB" dirty="0"/>
              <a:t> </a:t>
            </a:r>
            <a:r>
              <a:rPr lang="en-GB" b="0" i="0" dirty="0">
                <a:solidFill>
                  <a:srgbClr val="000000"/>
                </a:solidFill>
                <a:effectLst/>
              </a:rPr>
              <a:t>Social Buzz Expecting Three requirements, they are </a:t>
            </a:r>
          </a:p>
          <a:p>
            <a:r>
              <a:rPr lang="en-GB" b="0" i="0" dirty="0">
                <a:solidFill>
                  <a:srgbClr val="000000"/>
                </a:solidFill>
                <a:effectLst/>
              </a:rPr>
              <a:t>Audit of big data practice, </a:t>
            </a:r>
          </a:p>
          <a:p>
            <a:r>
              <a:rPr lang="en-GB" dirty="0">
                <a:solidFill>
                  <a:srgbClr val="000000"/>
                </a:solidFill>
              </a:rPr>
              <a:t>R</a:t>
            </a:r>
            <a:r>
              <a:rPr lang="en-GB" b="0" i="0" dirty="0">
                <a:solidFill>
                  <a:srgbClr val="000000"/>
                </a:solidFill>
                <a:effectLst/>
              </a:rPr>
              <a:t>ecommendations for IPO, </a:t>
            </a:r>
          </a:p>
          <a:p>
            <a:r>
              <a:rPr lang="en-GB" b="0" i="0" dirty="0">
                <a:solidFill>
                  <a:srgbClr val="000000"/>
                </a:solidFill>
                <a:effectLst/>
              </a:rPr>
              <a:t>Analysis of popular content</a:t>
            </a:r>
            <a:endParaRPr lang="en-GB" dirty="0"/>
          </a:p>
        </p:txBody>
      </p:sp>
    </p:spTree>
    <p:extLst>
      <p:ext uri="{BB962C8B-B14F-4D97-AF65-F5344CB8AC3E}">
        <p14:creationId xmlns:p14="http://schemas.microsoft.com/office/powerpoint/2010/main" val="2053985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19AE-65C9-F5BA-3132-AB411AEE6161}"/>
              </a:ext>
            </a:extLst>
          </p:cNvPr>
          <p:cNvSpPr>
            <a:spLocks noGrp="1"/>
          </p:cNvSpPr>
          <p:nvPr>
            <p:ph type="ctrTitle"/>
          </p:nvPr>
        </p:nvSpPr>
        <p:spPr>
          <a:xfrm>
            <a:off x="1371600" y="0"/>
            <a:ext cx="14401800" cy="1470025"/>
          </a:xfrm>
        </p:spPr>
        <p:txBody>
          <a:bodyPr/>
          <a:lstStyle/>
          <a:p>
            <a:r>
              <a:rPr lang="en-GB" dirty="0"/>
              <a:t>Problem </a:t>
            </a:r>
          </a:p>
        </p:txBody>
      </p:sp>
      <p:sp>
        <p:nvSpPr>
          <p:cNvPr id="3" name="Subtitle 2">
            <a:extLst>
              <a:ext uri="{FF2B5EF4-FFF2-40B4-BE49-F238E27FC236}">
                <a16:creationId xmlns:a16="http://schemas.microsoft.com/office/drawing/2014/main" id="{3CAE1E91-1156-8F53-8AE8-A7E8D5F72301}"/>
              </a:ext>
            </a:extLst>
          </p:cNvPr>
          <p:cNvSpPr>
            <a:spLocks noGrp="1"/>
          </p:cNvSpPr>
          <p:nvPr>
            <p:ph type="subTitle" idx="1"/>
          </p:nvPr>
        </p:nvSpPr>
        <p:spPr>
          <a:xfrm>
            <a:off x="381000" y="1470025"/>
            <a:ext cx="17907000" cy="8550275"/>
          </a:xfrm>
        </p:spPr>
        <p:txBody>
          <a:bodyPr/>
          <a:lstStyle/>
          <a:p>
            <a:r>
              <a:rPr lang="en-GB" b="0" i="0" dirty="0">
                <a:solidFill>
                  <a:srgbClr val="3F3F3F"/>
                </a:solidFill>
                <a:effectLst/>
                <a:latin typeface="Open Sans" panose="020B0604020202020204" pitchFamily="34" charset="0"/>
              </a:rPr>
              <a:t> </a:t>
            </a:r>
          </a:p>
          <a:p>
            <a:endParaRPr lang="en-GB" dirty="0">
              <a:solidFill>
                <a:srgbClr val="3F3F3F"/>
              </a:solidFill>
              <a:latin typeface="Open Sans" panose="020B0604020202020204" pitchFamily="34" charset="0"/>
            </a:endParaRPr>
          </a:p>
          <a:p>
            <a:r>
              <a:rPr lang="en-GB" dirty="0">
                <a:solidFill>
                  <a:srgbClr val="3F3F3F"/>
                </a:solidFill>
              </a:rPr>
              <a:t>T</a:t>
            </a:r>
            <a:r>
              <a:rPr lang="en-GB" b="0" i="0" dirty="0">
                <a:solidFill>
                  <a:srgbClr val="3F3F3F"/>
                </a:solidFill>
                <a:effectLst/>
              </a:rPr>
              <a:t>he Social Buzz who is the social media content creator company stated that scale was a big problem of theirs and they are struggling to manage the scale with the resources that they currently have. More than 100000 post per day. Thus, they need to find most popular post.</a:t>
            </a:r>
            <a:endParaRPr lang="en-GB" dirty="0"/>
          </a:p>
        </p:txBody>
      </p:sp>
    </p:spTree>
    <p:extLst>
      <p:ext uri="{BB962C8B-B14F-4D97-AF65-F5344CB8AC3E}">
        <p14:creationId xmlns:p14="http://schemas.microsoft.com/office/powerpoint/2010/main" val="419531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E0BE-F21F-9074-8194-D72DE36127CA}"/>
              </a:ext>
            </a:extLst>
          </p:cNvPr>
          <p:cNvSpPr>
            <a:spLocks noGrp="1"/>
          </p:cNvSpPr>
          <p:nvPr>
            <p:ph type="ctrTitle"/>
          </p:nvPr>
        </p:nvSpPr>
        <p:spPr>
          <a:xfrm>
            <a:off x="1752600" y="15096"/>
            <a:ext cx="15468600" cy="1470025"/>
          </a:xfrm>
        </p:spPr>
        <p:txBody>
          <a:bodyPr/>
          <a:lstStyle/>
          <a:p>
            <a:r>
              <a:rPr lang="en-GB" dirty="0"/>
              <a:t>Analytics Team </a:t>
            </a:r>
          </a:p>
        </p:txBody>
      </p:sp>
      <p:sp>
        <p:nvSpPr>
          <p:cNvPr id="3" name="Subtitle 2">
            <a:extLst>
              <a:ext uri="{FF2B5EF4-FFF2-40B4-BE49-F238E27FC236}">
                <a16:creationId xmlns:a16="http://schemas.microsoft.com/office/drawing/2014/main" id="{CFDD4E8B-5A95-8CC7-A361-97E2DC8B54D4}"/>
              </a:ext>
            </a:extLst>
          </p:cNvPr>
          <p:cNvSpPr>
            <a:spLocks noGrp="1"/>
          </p:cNvSpPr>
          <p:nvPr>
            <p:ph type="subTitle" idx="1"/>
          </p:nvPr>
        </p:nvSpPr>
        <p:spPr>
          <a:xfrm>
            <a:off x="381000" y="1485121"/>
            <a:ext cx="17754600" cy="8382779"/>
          </a:xfrm>
        </p:spPr>
        <p:txBody>
          <a:bodyPr/>
          <a:lstStyle/>
          <a:p>
            <a:endParaRPr lang="en-GB" dirty="0"/>
          </a:p>
          <a:p>
            <a:r>
              <a:rPr lang="en-GB" b="1" dirty="0"/>
              <a:t>Managing Director – Mae </a:t>
            </a:r>
            <a:r>
              <a:rPr lang="en-GB" b="1" dirty="0" err="1"/>
              <a:t>Mullingan</a:t>
            </a:r>
            <a:r>
              <a:rPr lang="en-GB" b="1" dirty="0"/>
              <a:t> </a:t>
            </a:r>
          </a:p>
          <a:p>
            <a:r>
              <a:rPr lang="en-GB" b="1" dirty="0"/>
              <a:t>Chief Technology Architect – Andrew Fleming </a:t>
            </a:r>
          </a:p>
          <a:p>
            <a:r>
              <a:rPr lang="en-GB" b="1" dirty="0"/>
              <a:t>Senior Principal – Marcus </a:t>
            </a:r>
            <a:r>
              <a:rPr lang="en-GB" b="1" dirty="0" err="1"/>
              <a:t>Rompton</a:t>
            </a:r>
            <a:r>
              <a:rPr lang="en-GB" b="1" dirty="0"/>
              <a:t> </a:t>
            </a:r>
          </a:p>
          <a:p>
            <a:r>
              <a:rPr lang="en-GB" b="1" dirty="0"/>
              <a:t>Data Analyst – Kavinilavan </a:t>
            </a:r>
            <a:r>
              <a:rPr lang="en-GB" b="1" dirty="0" err="1"/>
              <a:t>Muthukumar</a:t>
            </a:r>
            <a:r>
              <a:rPr lang="en-GB" b="1" dirty="0"/>
              <a:t> </a:t>
            </a:r>
          </a:p>
        </p:txBody>
      </p:sp>
    </p:spTree>
    <p:extLst>
      <p:ext uri="{BB962C8B-B14F-4D97-AF65-F5344CB8AC3E}">
        <p14:creationId xmlns:p14="http://schemas.microsoft.com/office/powerpoint/2010/main" val="3116548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569</Words>
  <Application>Microsoft Office PowerPoint</Application>
  <PresentationFormat>Custom</PresentationFormat>
  <Paragraphs>96</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Clear Sans Regular Bold</vt:lpstr>
      <vt:lpstr>Calibri</vt:lpstr>
      <vt:lpstr>Graphik Regular</vt:lpstr>
      <vt:lpstr>Arial</vt:lpstr>
      <vt:lpstr>Open Sans</vt:lpstr>
      <vt:lpstr>Office Theme</vt:lpstr>
      <vt:lpstr>PowerPoint Presentation</vt:lpstr>
      <vt:lpstr>PowerPoint Presentation</vt:lpstr>
      <vt:lpstr>PowerPoint Presentation</vt:lpstr>
      <vt:lpstr>Project Recap</vt:lpstr>
      <vt:lpstr>PowerPoint Presentation</vt:lpstr>
      <vt:lpstr>Problem </vt:lpstr>
      <vt:lpstr>PowerPoint Presentation</vt:lpstr>
      <vt:lpstr>Analytics Team </vt:lpstr>
      <vt:lpstr>PowerPoint Presentation</vt:lpstr>
      <vt:lpstr>Process </vt:lpstr>
      <vt:lpstr>PowerPoint Presentation</vt:lpstr>
      <vt:lpstr>Key Findings </vt:lpstr>
      <vt:lpstr>Key Finding </vt:lpstr>
      <vt:lpstr>PowerPoint Presentation</vt:lpstr>
      <vt:lpstr>Key Finding </vt:lpstr>
      <vt:lpstr>PowerPoint Presentation</vt:lpstr>
      <vt:lpstr>PowerPoint Presentation</vt:lpstr>
      <vt:lpstr>Summary</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MUTHUKUMAR, KAVINILAVAN (Student)</cp:lastModifiedBy>
  <cp:revision>10</cp:revision>
  <dcterms:created xsi:type="dcterms:W3CDTF">2006-08-16T00:00:00Z</dcterms:created>
  <dcterms:modified xsi:type="dcterms:W3CDTF">2023-02-08T11:11:59Z</dcterms:modified>
  <dc:identifier>DAEhDyfaYKE</dc:identifier>
</cp:coreProperties>
</file>